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1" r:id="rId4"/>
    <p:sldId id="272" r:id="rId5"/>
    <p:sldId id="273" r:id="rId6"/>
    <p:sldId id="275" r:id="rId7"/>
    <p:sldId id="282" r:id="rId8"/>
    <p:sldId id="277" r:id="rId9"/>
    <p:sldId id="276" r:id="rId10"/>
    <p:sldId id="270" r:id="rId11"/>
    <p:sldId id="280" r:id="rId12"/>
    <p:sldId id="285" r:id="rId13"/>
    <p:sldId id="283" r:id="rId14"/>
    <p:sldId id="286" r:id="rId15"/>
    <p:sldId id="351" r:id="rId16"/>
    <p:sldId id="287" r:id="rId17"/>
    <p:sldId id="288" r:id="rId18"/>
    <p:sldId id="289" r:id="rId19"/>
    <p:sldId id="274" r:id="rId20"/>
    <p:sldId id="290" r:id="rId21"/>
    <p:sldId id="291" r:id="rId22"/>
    <p:sldId id="293" r:id="rId23"/>
    <p:sldId id="294" r:id="rId24"/>
    <p:sldId id="349" r:id="rId25"/>
    <p:sldId id="350" r:id="rId26"/>
    <p:sldId id="295" r:id="rId27"/>
    <p:sldId id="296" r:id="rId28"/>
    <p:sldId id="29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10" r:id="rId39"/>
    <p:sldId id="311" r:id="rId40"/>
    <p:sldId id="312" r:id="rId41"/>
    <p:sldId id="313" r:id="rId42"/>
    <p:sldId id="340" r:id="rId43"/>
    <p:sldId id="339" r:id="rId44"/>
    <p:sldId id="314" r:id="rId45"/>
    <p:sldId id="331" r:id="rId46"/>
    <p:sldId id="332" r:id="rId47"/>
    <p:sldId id="346" r:id="rId48"/>
    <p:sldId id="315" r:id="rId49"/>
    <p:sldId id="326" r:id="rId50"/>
    <p:sldId id="333" r:id="rId51"/>
    <p:sldId id="328" r:id="rId52"/>
    <p:sldId id="325" r:id="rId53"/>
    <p:sldId id="341" r:id="rId54"/>
    <p:sldId id="343" r:id="rId55"/>
    <p:sldId id="342" r:id="rId56"/>
    <p:sldId id="347" r:id="rId57"/>
    <p:sldId id="348" r:id="rId58"/>
    <p:sldId id="318" r:id="rId59"/>
    <p:sldId id="319" r:id="rId60"/>
    <p:sldId id="320" r:id="rId61"/>
    <p:sldId id="321" r:id="rId62"/>
    <p:sldId id="322" r:id="rId63"/>
    <p:sldId id="336" r:id="rId64"/>
    <p:sldId id="259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104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</a:t>
            </a:r>
            <a:r>
              <a:rPr lang="en-US" sz="3600" dirty="0" smtClean="0"/>
              <a:t>11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2677656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b="1" dirty="0" err="1" smtClean="0">
                <a:solidFill>
                  <a:srgbClr val="FFFFFF"/>
                </a:solidFill>
                <a:latin typeface="+mn-lt"/>
              </a:rPr>
              <a:t>DevOps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addresses traditional IT challenges, but what is it?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64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721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2" y="1253851"/>
            <a:ext cx="8034800" cy="5604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95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quality and velocity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53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2016 State of </a:t>
            </a:r>
            <a:r>
              <a:rPr lang="en-US" dirty="0" err="1" smtClean="0"/>
              <a:t>DevOps</a:t>
            </a:r>
            <a:r>
              <a:rPr lang="en-US" dirty="0" smtClean="0"/>
              <a:t> Report</a:t>
            </a:r>
          </a:p>
          <a:p>
            <a:pPr lvl="1"/>
            <a:r>
              <a:rPr lang="en-US" dirty="0" smtClean="0"/>
              <a:t>Survey of over 25,000 technology professionals over 5 years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Try to understand how technical and cultural practices associated with </a:t>
            </a:r>
            <a:r>
              <a:rPr lang="en-US" dirty="0" err="1" smtClean="0"/>
              <a:t>DevOps</a:t>
            </a:r>
            <a:r>
              <a:rPr lang="en-US" dirty="0" smtClean="0"/>
              <a:t> affect IT performance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performers</a:t>
            </a:r>
          </a:p>
        </p:txBody>
      </p:sp>
    </p:spTree>
    <p:extLst>
      <p:ext uri="{BB962C8B-B14F-4D97-AF65-F5344CB8AC3E}">
        <p14:creationId xmlns:p14="http://schemas.microsoft.com/office/powerpoint/2010/main" val="364936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842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8737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have to hire special </a:t>
            </a:r>
            <a:r>
              <a:rPr lang="en-US" dirty="0" err="1" smtClean="0"/>
              <a:t>DevOps</a:t>
            </a:r>
            <a:r>
              <a:rPr lang="en-US" dirty="0" smtClean="0"/>
              <a:t> people and build a </a:t>
            </a:r>
            <a:r>
              <a:rPr lang="en-US" dirty="0" err="1" smtClean="0"/>
              <a:t>DevOps</a:t>
            </a:r>
            <a:r>
              <a:rPr lang="en-US" dirty="0" smtClean="0"/>
              <a:t> team.</a:t>
            </a:r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is about breaking down silos, not creating new ones.</a:t>
            </a:r>
          </a:p>
          <a:p>
            <a:endParaRPr lang="en-US" dirty="0" smtClean="0"/>
          </a:p>
          <a:p>
            <a:r>
              <a:rPr lang="en-US" dirty="0" err="1" smtClean="0"/>
              <a:t>DevOps</a:t>
            </a:r>
            <a:r>
              <a:rPr lang="en-US" dirty="0" smtClean="0"/>
              <a:t> is just automation.</a:t>
            </a:r>
          </a:p>
          <a:p>
            <a:pPr lvl="1"/>
            <a:r>
              <a:rPr lang="en-US" dirty="0" smtClean="0"/>
              <a:t>No, </a:t>
            </a:r>
            <a:r>
              <a:rPr lang="en-US" dirty="0" err="1" smtClean="0"/>
              <a:t>DevOps</a:t>
            </a:r>
            <a:r>
              <a:rPr lang="en-US" dirty="0" smtClean="0"/>
              <a:t> is focused on improving service delivery from design to release.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 err="1" smtClean="0"/>
              <a:t>DevOps</a:t>
            </a:r>
            <a:r>
              <a:rPr lang="en-US" dirty="0" smtClean="0"/>
              <a:t> tools makes you a </a:t>
            </a:r>
            <a:r>
              <a:rPr lang="en-US" dirty="0" err="1" smtClean="0"/>
              <a:t>DevOps</a:t>
            </a:r>
            <a:r>
              <a:rPr lang="en-US" dirty="0" smtClean="0"/>
              <a:t> shop.</a:t>
            </a:r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</a:p>
          <a:p>
            <a:r>
              <a:rPr lang="en-US" dirty="0" smtClean="0"/>
              <a:t>Lean 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Do our developers and operations people sit near one another and go to lunch together?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 ops people regularly attend inception, showcase, and retrospective meetings? </a:t>
            </a:r>
          </a:p>
          <a:p>
            <a:pPr lvl="1"/>
            <a:r>
              <a:rPr lang="en-US" dirty="0" smtClean="0"/>
              <a:t>And do </a:t>
            </a:r>
            <a:r>
              <a:rPr lang="en-US" dirty="0" err="1" smtClean="0"/>
              <a:t>devs</a:t>
            </a:r>
            <a:r>
              <a:rPr lang="en-US" dirty="0" smtClean="0"/>
              <a:t> go to ops standups?</a:t>
            </a:r>
          </a:p>
          <a:p>
            <a:endParaRPr lang="en-US" dirty="0" smtClean="0"/>
          </a:p>
          <a:p>
            <a:r>
              <a:rPr lang="en-US" dirty="0" smtClean="0"/>
              <a:t>Do developers rotate through the operations team?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is heavily influenced by Lean practices</a:t>
            </a:r>
          </a:p>
          <a:p>
            <a:endParaRPr lang="en-US" dirty="0" smtClean="0"/>
          </a:p>
          <a:p>
            <a:r>
              <a:rPr lang="en-US" dirty="0" smtClean="0"/>
              <a:t>Lean is a wide-spread methodology in manufacturing</a:t>
            </a:r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 within a system (“</a:t>
            </a:r>
            <a:r>
              <a:rPr lang="en-US" dirty="0" err="1" smtClean="0"/>
              <a:t>Muda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Eliyahu</a:t>
            </a:r>
            <a:r>
              <a:rPr lang="en-US" dirty="0" smtClean="0"/>
              <a:t> </a:t>
            </a:r>
            <a:r>
              <a:rPr lang="en-US" dirty="0" err="1" smtClean="0"/>
              <a:t>Goldratt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Think of your process as a chain of links</a:t>
            </a:r>
          </a:p>
          <a:p>
            <a:pPr lvl="2"/>
            <a:r>
              <a:rPr lang="en-US" dirty="0"/>
              <a:t>Improving strong links doesn’t strengthen the chain</a:t>
            </a:r>
          </a:p>
          <a:p>
            <a:pPr lvl="2"/>
            <a:r>
              <a:rPr lang="en-US" dirty="0"/>
              <a:t>Improve the weakest link first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testing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How do we push (or pull) work through a system?</a:t>
            </a:r>
          </a:p>
          <a:p>
            <a:endParaRPr lang="en-US" dirty="0" smtClean="0"/>
          </a:p>
          <a:p>
            <a:r>
              <a:rPr lang="en-US" dirty="0" smtClean="0"/>
              <a:t>Traditional utilization thinking: focus on operating resources at peak capacity</a:t>
            </a:r>
          </a:p>
          <a:p>
            <a:pPr lvl="1"/>
            <a:r>
              <a:rPr lang="en-US" dirty="0" smtClean="0"/>
              <a:t>Optimize locally rather than at the system level</a:t>
            </a:r>
          </a:p>
          <a:p>
            <a:endParaRPr lang="en-US" dirty="0" smtClean="0"/>
          </a:p>
          <a:p>
            <a:r>
              <a:rPr lang="en-US" dirty="0" smtClean="0"/>
              <a:t>Throughput thinking: focus on identifying the constraints that reduce delivery effectiveness</a:t>
            </a:r>
          </a:p>
          <a:p>
            <a:endParaRPr lang="en-US" dirty="0" smtClean="0"/>
          </a:p>
          <a:p>
            <a:r>
              <a:rPr lang="en-US" dirty="0" smtClean="0"/>
              <a:t>Software development is a stochastic system with queues (non-linear and non-deterministic)</a:t>
            </a:r>
          </a:p>
          <a:p>
            <a:pPr lvl="1"/>
            <a:r>
              <a:rPr lang="en-US" dirty="0" smtClean="0"/>
              <a:t>Behavior of this type of system defies our instincts</a:t>
            </a:r>
          </a:p>
          <a:p>
            <a:pPr lvl="1"/>
            <a:r>
              <a:rPr lang="en-US" dirty="0" smtClean="0"/>
              <a:t>Large projects (batch sizes) increase cycle time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Little’s Law: The only way to maximize throughput is by minimizing Work In Progress (WIP) through the system using small batch sizes.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mall Agile sprints 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Team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 level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is a </a:t>
            </a:r>
            <a:r>
              <a:rPr lang="en-US" b="1" dirty="0"/>
              <a:t>culture</a:t>
            </a:r>
            <a:r>
              <a:rPr lang="en-US" dirty="0"/>
              <a:t>, movement or practice that emphasizes the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dirty="0"/>
              <a:t>communication of both software developers and other IT professionals while </a:t>
            </a:r>
            <a:r>
              <a:rPr lang="en-US" b="1" dirty="0"/>
              <a:t>automating</a:t>
            </a:r>
            <a:r>
              <a:rPr lang="en-US" dirty="0"/>
              <a:t> the process of </a:t>
            </a:r>
            <a:r>
              <a:rPr lang="en-US" b="1" dirty="0"/>
              <a:t>software delivery </a:t>
            </a:r>
            <a:r>
              <a:rPr lang="en-US" dirty="0"/>
              <a:t>and </a:t>
            </a:r>
            <a:r>
              <a:rPr lang="en-US" b="1" dirty="0"/>
              <a:t>infrastructure changes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/>
              <a:t>-- </a:t>
            </a:r>
            <a:r>
              <a:rPr lang="en-US" sz="2400" i="1" dirty="0" smtClean="0"/>
              <a:t>Wikipedia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549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phases.</a:t>
            </a:r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</a:t>
            </a:r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</a:t>
            </a:r>
          </a:p>
          <a:p>
            <a:pPr lvl="1"/>
            <a:r>
              <a:rPr lang="en-US" dirty="0"/>
              <a:t>Full access to metrics</a:t>
            </a:r>
          </a:p>
          <a:p>
            <a:pPr lvl="1"/>
            <a:r>
              <a:rPr lang="en-US" dirty="0"/>
              <a:t>Ability to remediate issues by pushing out corrective updates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It’s the highest priority job.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</a:t>
            </a:r>
          </a:p>
          <a:p>
            <a:pPr lvl="1"/>
            <a:r>
              <a:rPr lang="en-US" dirty="0" smtClean="0"/>
              <a:t>Scheduled no later than 48 hours after incidents</a:t>
            </a:r>
          </a:p>
          <a:p>
            <a:pPr lvl="1"/>
            <a:r>
              <a:rPr lang="en-US" dirty="0" smtClean="0"/>
              <a:t>Focus on determining root cause, not assigning blame</a:t>
            </a:r>
          </a:p>
          <a:p>
            <a:pPr lvl="1"/>
            <a:r>
              <a:rPr lang="en-US" dirty="0" smtClean="0"/>
              <a:t>Corrective action given the 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 smtClean="0"/>
              <a:t>Lean/Agile: </a:t>
            </a:r>
            <a:r>
              <a:rPr lang="en-US" dirty="0"/>
              <a:t>Smaller batch sizes =</a:t>
            </a:r>
            <a:r>
              <a:rPr lang="en-US" dirty="0" smtClean="0"/>
              <a:t> </a:t>
            </a:r>
            <a:r>
              <a:rPr lang="en-US" dirty="0"/>
              <a:t>increasing rate of change </a:t>
            </a:r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services</a:t>
            </a:r>
          </a:p>
          <a:p>
            <a:pPr lvl="2"/>
            <a:r>
              <a:rPr lang="en-US" dirty="0" smtClean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Many database changes do not require a service maintenance window if designed and sequenced carefully.</a:t>
            </a:r>
          </a:p>
          <a:p>
            <a:pPr lvl="2"/>
            <a:r>
              <a:rPr lang="en-US" dirty="0" smtClean="0"/>
              <a:t>Zero Downtime Deployment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 smtClean="0"/>
              <a:t>Evolutionary Database Design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cycle time is too long.</a:t>
            </a:r>
          </a:p>
          <a:p>
            <a:pPr lvl="2"/>
            <a:r>
              <a:rPr lang="en-US" dirty="0" smtClean="0"/>
              <a:t>It’s easier to just disrupt the service and push in the change.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an automated manufacturing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focus their efforts on finding defects versus preventing defects.</a:t>
            </a:r>
          </a:p>
          <a:p>
            <a:pPr lvl="2"/>
            <a:r>
              <a:rPr lang="en-US" dirty="0" smtClean="0"/>
              <a:t>Manual 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feature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Developers check-in code at least once a day to one branch.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check-in.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check-in.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reports.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 – does it still work?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about features that take a long time to develop?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Work-in-progress features 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</a:t>
            </a:r>
            <a:r>
              <a:rPr lang="en-US" dirty="0" err="1" smtClean="0"/>
              <a:t>dev</a:t>
            </a:r>
            <a:r>
              <a:rPr lang="en-US" dirty="0" smtClean="0"/>
              <a:t> laptop and a public cloud service</a:t>
            </a:r>
          </a:p>
          <a:p>
            <a:pPr lvl="1"/>
            <a:r>
              <a:rPr lang="en-US" dirty="0" smtClean="0"/>
              <a:t>Store environment-specific configurations in separate files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Done means released!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obstacle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 is routine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Improvements are made continuously versus big bang releases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Challenges with dynamic infrastructure:</a:t>
            </a:r>
          </a:p>
          <a:p>
            <a:pPr lvl="1"/>
            <a:r>
              <a:rPr lang="en-US" dirty="0" smtClean="0"/>
              <a:t>Server sprawl: it’s easy to create infrastructure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Configuration drift: infrastructure configuration changes creep in over time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Snowflake servers: the special servers everyone is afraid to touch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Automation fear: Running automation tools manually instead of unattended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Erosion: problems creep into running systems over time (</a:t>
            </a:r>
            <a:r>
              <a:rPr lang="en-US" dirty="0" err="1" smtClean="0"/>
              <a:t>Heroku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1329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8016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Core principles:</a:t>
            </a:r>
          </a:p>
          <a:p>
            <a:pPr lvl="1"/>
            <a:r>
              <a:rPr lang="en-US" dirty="0" smtClean="0"/>
              <a:t>Systems can be easily reproduced like software builds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Systems are disposable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Systems are consistent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will always need to change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</a:t>
            </a:r>
            <a:r>
              <a:rPr lang="en-US" dirty="0" err="1" smtClean="0"/>
              <a:t>Openstack</a:t>
            </a:r>
            <a:endParaRPr lang="en-US" dirty="0" smtClean="0"/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57" y="233750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58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organizations ruthlessly collect data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measure:</a:t>
            </a:r>
          </a:p>
          <a:p>
            <a:pPr lvl="1"/>
            <a:r>
              <a:rPr lang="en-US" dirty="0" smtClean="0"/>
              <a:t>Business: revenue, #</a:t>
            </a:r>
            <a:r>
              <a:rPr lang="en-US" dirty="0"/>
              <a:t> </a:t>
            </a:r>
            <a:r>
              <a:rPr lang="en-US" dirty="0" smtClean="0"/>
              <a:t>orders, # support calls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Operations: Change error rate, incidents, </a:t>
            </a:r>
            <a:r>
              <a:rPr lang="en-US" dirty="0" err="1" smtClean="0"/>
              <a:t>ptime</a:t>
            </a:r>
            <a:r>
              <a:rPr lang="en-US" dirty="0" smtClean="0"/>
              <a:t>, response latency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</a:t>
            </a:r>
          </a:p>
          <a:p>
            <a:pPr lvl="1"/>
            <a:r>
              <a:rPr lang="en-US" dirty="0" smtClean="0"/>
              <a:t>Weed out non-actionable notifications (log but don’t email)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failing infrastructure is not actionable if the service is self-healing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organizations.</a:t>
            </a:r>
          </a:p>
          <a:p>
            <a:pPr lvl="1"/>
            <a:r>
              <a:rPr lang="en-US" dirty="0" smtClean="0"/>
              <a:t>People perceive the world differently based </a:t>
            </a:r>
            <a:br>
              <a:rPr lang="en-US" dirty="0" smtClean="0"/>
            </a:br>
            <a:r>
              <a:rPr lang="en-US" dirty="0" smtClean="0"/>
              <a:t>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</a:t>
            </a:r>
            <a:br>
              <a:rPr lang="en-US" dirty="0" smtClean="0"/>
            </a:br>
            <a:r>
              <a:rPr lang="en-US" dirty="0" smtClean="0"/>
              <a:t>are educated guesses.</a:t>
            </a:r>
          </a:p>
          <a:p>
            <a:pPr lvl="2"/>
            <a:r>
              <a:rPr lang="en-US" dirty="0" smtClean="0"/>
              <a:t>“I think if we add more memory the </a:t>
            </a:r>
            <a:br>
              <a:rPr lang="en-US" dirty="0" smtClean="0"/>
            </a:br>
            <a:r>
              <a:rPr lang="en-US" dirty="0" smtClean="0"/>
              <a:t>app performance will improve.”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uses metrics to support recommendations.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22" y="733544"/>
            <a:ext cx="3158737" cy="2695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an organization into a </a:t>
            </a:r>
            <a:r>
              <a:rPr lang="en-US" dirty="0" err="1" smtClean="0"/>
              <a:t>DevOps</a:t>
            </a:r>
            <a:r>
              <a:rPr lang="en-US" dirty="0" smtClean="0"/>
              <a:t>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 in comparison.</a:t>
            </a:r>
          </a:p>
          <a:p>
            <a:endParaRPr lang="en-US" dirty="0" smtClean="0"/>
          </a:p>
          <a:p>
            <a:r>
              <a:rPr lang="en-US" dirty="0" smtClean="0"/>
              <a:t>Focus on optimizing the system to incrementally improve service delivery..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 smtClean="0"/>
              <a:t>10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Chapters 11 &amp; 12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the number of changes added to a release.</a:t>
            </a:r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Traditionally, in IT we would manage the risk of change by:</a:t>
            </a:r>
          </a:p>
          <a:p>
            <a:pPr lvl="1"/>
            <a:r>
              <a:rPr lang="en-US" dirty="0" smtClean="0"/>
              <a:t>Changing as infrequently as possible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at inconvenient times when staff and vendors are at their lowest performance levels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Batching changes during a change window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715" y="1926475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Theory of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make changes often.</a:t>
            </a:r>
          </a:p>
          <a:p>
            <a:endParaRPr lang="en-US" dirty="0"/>
          </a:p>
          <a:p>
            <a:r>
              <a:rPr lang="en-US" dirty="0" smtClean="0"/>
              <a:t>But the longer we wait to make </a:t>
            </a:r>
            <a:br>
              <a:rPr lang="en-US" dirty="0" smtClean="0"/>
            </a:br>
            <a:r>
              <a:rPr lang="en-US" dirty="0" smtClean="0"/>
              <a:t>changes, the more things we have </a:t>
            </a:r>
            <a:br>
              <a:rPr lang="en-US" dirty="0" smtClean="0"/>
            </a:br>
            <a:r>
              <a:rPr lang="en-US" dirty="0" smtClean="0"/>
              <a:t>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 smtClean="0"/>
              <a:t>There, changing less often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12155</TotalTime>
  <Words>2399</Words>
  <Application>Microsoft Macintosh PowerPoint</Application>
  <PresentationFormat>On-screen Show (4:3)</PresentationFormat>
  <Paragraphs>388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DevOps &amp; Cloud Infrastructure SEIS 665 Week 11</vt:lpstr>
      <vt:lpstr>Agenda</vt:lpstr>
      <vt:lpstr>DevOps Defined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Theory of Change Management</vt:lpstr>
      <vt:lpstr>What’s DevOps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PowerPoint Presentation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PowerPoint Presentation</vt:lpstr>
      <vt:lpstr>PowerPoint Presentation</vt:lpstr>
      <vt:lpstr>DevOps Team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DevOps Pipeline</vt:lpstr>
      <vt:lpstr>PowerPoint Presentation</vt:lpstr>
      <vt:lpstr>PowerPoint Presentation</vt:lpstr>
      <vt:lpstr>Deployment Pipeline Practices</vt:lpstr>
      <vt:lpstr>Continuous Delivery</vt:lpstr>
      <vt:lpstr>Infrastructure as Code</vt:lpstr>
      <vt:lpstr>Infrastructure as Code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Jason Baker</cp:lastModifiedBy>
  <cp:revision>152</cp:revision>
  <dcterms:created xsi:type="dcterms:W3CDTF">2016-04-01T03:52:31Z</dcterms:created>
  <dcterms:modified xsi:type="dcterms:W3CDTF">2016-08-13T21:48:04Z</dcterms:modified>
</cp:coreProperties>
</file>